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9" r:id="rId2"/>
    <p:sldId id="333" r:id="rId3"/>
    <p:sldId id="266" r:id="rId4"/>
    <p:sldId id="267" r:id="rId5"/>
    <p:sldId id="268" r:id="rId6"/>
    <p:sldId id="275" r:id="rId7"/>
    <p:sldId id="270" r:id="rId8"/>
    <p:sldId id="276" r:id="rId9"/>
    <p:sldId id="278" r:id="rId10"/>
    <p:sldId id="279" r:id="rId11"/>
    <p:sldId id="280" r:id="rId12"/>
    <p:sldId id="328" r:id="rId13"/>
    <p:sldId id="272" r:id="rId14"/>
    <p:sldId id="329" r:id="rId15"/>
    <p:sldId id="284" r:id="rId16"/>
    <p:sldId id="335" r:id="rId17"/>
    <p:sldId id="332" r:id="rId18"/>
    <p:sldId id="336" r:id="rId19"/>
    <p:sldId id="350" r:id="rId20"/>
    <p:sldId id="346" r:id="rId21"/>
    <p:sldId id="400" r:id="rId22"/>
    <p:sldId id="379" r:id="rId23"/>
    <p:sldId id="403" r:id="rId24"/>
    <p:sldId id="288" r:id="rId25"/>
    <p:sldId id="339" r:id="rId26"/>
    <p:sldId id="340" r:id="rId27"/>
    <p:sldId id="342" r:id="rId28"/>
    <p:sldId id="355" r:id="rId29"/>
    <p:sldId id="357" r:id="rId30"/>
    <p:sldId id="358" r:id="rId31"/>
    <p:sldId id="360" r:id="rId32"/>
    <p:sldId id="367" r:id="rId33"/>
    <p:sldId id="295" r:id="rId34"/>
    <p:sldId id="297" r:id="rId35"/>
    <p:sldId id="298" r:id="rId36"/>
    <p:sldId id="302" r:id="rId37"/>
    <p:sldId id="304" r:id="rId38"/>
    <p:sldId id="306" r:id="rId39"/>
    <p:sldId id="309" r:id="rId40"/>
    <p:sldId id="311" r:id="rId41"/>
    <p:sldId id="313" r:id="rId42"/>
    <p:sldId id="315" r:id="rId43"/>
    <p:sldId id="32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70"/>
    <p:restoredTop sz="96327"/>
  </p:normalViewPr>
  <p:slideViewPr>
    <p:cSldViewPr snapToGrid="0">
      <p:cViewPr varScale="1">
        <p:scale>
          <a:sx n="136" d="100"/>
          <a:sy n="136" d="100"/>
        </p:scale>
        <p:origin x="23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A6E64-CCC4-3742-AF6B-51316DFC7775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4B230-629B-9142-9E8F-60D40BB1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31942691-CFE5-42AD-8C4A-7B7983E48E0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742950" indent="-28575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www.arobs.ro/Track GPS</a:t>
            </a:r>
          </a:p>
        </p:txBody>
      </p:sp>
      <p:sp>
        <p:nvSpPr>
          <p:cNvPr id="6147" name="Rectangle 7">
            <a:extLst>
              <a:ext uri="{FF2B5EF4-FFF2-40B4-BE49-F238E27FC236}">
                <a16:creationId xmlns:a16="http://schemas.microsoft.com/office/drawing/2014/main" id="{B992A202-0CAA-438E-90FE-D80C743C97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742950" indent="-28575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fld id="{102F0DAA-433A-4567-BDCD-00A74C39CF73}" type="slidenum">
              <a:rPr lang="en-US" altLang="en-US" sz="120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3FD97D80-9DA9-4F68-9338-6DF91DAC1C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659A7B50-D1B9-4A31-AF03-9D5AAD3D1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0892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31942691-CFE5-42AD-8C4A-7B7983E48E0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742950" indent="-28575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www.arobs.ro/Track GPS</a:t>
            </a:r>
          </a:p>
        </p:txBody>
      </p:sp>
      <p:sp>
        <p:nvSpPr>
          <p:cNvPr id="6147" name="Rectangle 7">
            <a:extLst>
              <a:ext uri="{FF2B5EF4-FFF2-40B4-BE49-F238E27FC236}">
                <a16:creationId xmlns:a16="http://schemas.microsoft.com/office/drawing/2014/main" id="{B992A202-0CAA-438E-90FE-D80C743C97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742950" indent="-28575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49325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fld id="{102F0DAA-433A-4567-BDCD-00A74C39CF73}" type="slidenum">
              <a:rPr lang="en-US" altLang="en-US" sz="1200" smtClean="0">
                <a:latin typeface="Times New Roman" panose="02020603050405020304" pitchFamily="18" charset="0"/>
              </a:rPr>
              <a:pPr/>
              <a:t>43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3FD97D80-9DA9-4F68-9338-6DF91DAC1C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659A7B50-D1B9-4A31-AF03-9D5AAD3D1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48803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17F2-381E-CA1D-1ACC-6DB379A41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E69F5-4964-75BD-A602-F184312A2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38C77-79AB-C611-C871-286D2B5B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A9951-EE1D-9F32-B89C-7B4F0A441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D05A-7883-B503-65A5-B3E4EB6C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39B2-5232-CC0C-7CBB-A63C69C3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38ACC-B122-18F2-010C-238649493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830ED-CEC3-6717-0DFA-599E82C4D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E01EE-3FD2-38A7-1C43-2C6A0276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9A01A-C0B9-754B-8057-59560243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7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D6B0-3FD0-38B1-3B5E-2ECA7AE90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33F52-C0C9-42AE-3511-A6A3BA563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F56DF-CB5E-9CB9-0177-F96F23583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BDCC-A70B-5F3D-06BC-A5F86DA02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8CFC7-8F46-74E1-8A34-3778B4A0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8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97ED-313C-B6D7-473A-874F2BA9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02235-0AFA-640B-F4BB-2338E2471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679D0-9518-3D6F-ADCE-826EB31A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D0CA-F707-3865-0DA3-57B65A480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FA4AB-7851-74BC-EFC6-418F9E20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7242-2D38-7883-035D-694E46E9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ADA35-09E2-F527-766A-3A3001401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E3620-5ACD-F026-4934-81B9DD35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922DC-D386-4398-5E23-87455CDD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467A1-CB2E-8716-B8D7-CA02669A7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3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FB35-67DD-0088-8541-DB884286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E7F27-3A3C-7E61-76BF-E3A05DF12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06733-0F65-799C-2C89-8A3719F07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03083-0EF4-636F-F1A2-F57F08E4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3D03D-4136-C12D-A317-779E11116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4125D-0060-E429-1AE0-5576FAF6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48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A293-F8C8-2AF8-DED0-2D7BDCEC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21216-0C5F-6ABC-C4F8-5CF4CFC0C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876AD-D108-AD3F-C975-C688DBE42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A3ABF-4856-C3A5-4554-4BADAF345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A40FE-231D-E8AE-D28D-0E530DFCB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6DBDE-B9BA-6FC2-F9AB-AA242578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3187F-00E2-7F36-F7AB-300C8B4E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D34F2-1DE4-FB5E-76B5-7C293776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7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25DC-0D9A-DCC8-9AE5-1B3A4E78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AFA71-2C6E-F0D9-B8C1-1D2B9939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D6DD2-D7B3-79B7-E7A6-2C5C03C2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08F52-F455-3A0A-9114-90A58977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DF2C3-E831-5465-AD9C-6D52E648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88A86-7D54-0F4A-3218-2CE849A7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8CD3B-C611-26D3-3C0A-64BDA3CA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2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259F-730D-F410-24AC-3886E55DE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27F7-9CB5-25B5-0444-6517B22EB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9EAE9-21EF-0DEC-8D04-D4FCCF37F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5B564-ACF2-2FA3-820F-4163B7CAC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B8E1C-1C71-C116-80F3-95F1079E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5E23E-E8B5-67F2-09E1-BBE330CC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935E-1FE6-0ED7-9446-85160F98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74B26-BF2C-2762-77CC-7BF8A23BC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9D350-0F3D-F96E-9E43-C2B2D3CD8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0D974-C597-95FC-9853-A1ED1C3F0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D920E-F94A-3F15-23DD-25DBAED5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53150-327A-BA0E-D8F8-FBD9BAD6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0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9A1EB-1083-BCDD-47A6-57176662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AB773-8DAE-684E-98E9-829FAA51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AFB4F-9F30-8B49-4AD7-65D705641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63E0-B0DC-F441-A61F-618C8CD19CAE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DF4C1-B4DC-2553-DA1C-3880776E4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6CE55-A14D-F61A-0D6D-E13426C17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C20A3-D77C-7745-A1EF-F351C5B2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6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B02F92A-26ED-48F9-81C7-387E778D9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4889"/>
            <a:ext cx="12192000" cy="6858000"/>
          </a:xfrm>
          <a:prstGeom prst="rect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5123" name="Rectangle 5">
            <a:extLst>
              <a:ext uri="{FF2B5EF4-FFF2-40B4-BE49-F238E27FC236}">
                <a16:creationId xmlns:a16="http://schemas.microsoft.com/office/drawing/2014/main" id="{0210913C-563E-4321-8E13-D9D24B08A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720" y="5070083"/>
            <a:ext cx="9011562" cy="16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lvl="1" algn="ctr">
              <a:buClr>
                <a:srgbClr val="009900"/>
              </a:buClr>
              <a:buSzPct val="150000"/>
            </a:pPr>
            <a:r>
              <a:rPr lang="en-US" sz="3264" noProof="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From data science to business</a:t>
            </a:r>
          </a:p>
          <a:p>
            <a:pPr lvl="1" algn="ctr">
              <a:buClr>
                <a:srgbClr val="009900"/>
              </a:buClr>
              <a:buSzPct val="150000"/>
            </a:pPr>
            <a:r>
              <a:rPr lang="en-US" sz="3264" noProof="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Product or Services development</a:t>
            </a:r>
          </a:p>
          <a:p>
            <a:pPr lvl="1" algn="ctr">
              <a:buClr>
                <a:srgbClr val="009900"/>
              </a:buClr>
              <a:buSzPct val="150000"/>
            </a:pPr>
            <a:r>
              <a:rPr lang="en-US" sz="3264" noProof="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Strategies – Management - Entrepreneurship</a:t>
            </a:r>
          </a:p>
        </p:txBody>
      </p:sp>
    </p:spTree>
    <p:extLst>
      <p:ext uri="{BB962C8B-B14F-4D97-AF65-F5344CB8AC3E}">
        <p14:creationId xmlns:p14="http://schemas.microsoft.com/office/powerpoint/2010/main" val="266217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0179" y="2749339"/>
            <a:ext cx="5020544" cy="92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Problem Solver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7BD3084B-5C7C-4A16-9BF6-9F9FA6B3F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616" y="1346887"/>
            <a:ext cx="5620389" cy="37322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AA2697-B632-E0ED-737C-C7A693E16CAB}"/>
              </a:ext>
            </a:extLst>
          </p:cNvPr>
          <p:cNvSpPr txBox="1"/>
          <p:nvPr/>
        </p:nvSpPr>
        <p:spPr>
          <a:xfrm>
            <a:off x="6987802" y="5475277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Do not focus on the problems, find </a:t>
            </a:r>
            <a:r>
              <a:rPr lang="en-US" noProof="0" dirty="0" err="1"/>
              <a:t>sollutions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488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5663" y="4027516"/>
            <a:ext cx="2403764" cy="77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Intuition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5556C-0EDE-4CA7-9071-0F04DA51AF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2573" y="2194618"/>
            <a:ext cx="5460652" cy="2468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FEB22-F399-4432-A827-A99208C4CF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907" y="1740504"/>
            <a:ext cx="3864468" cy="2545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1B545-83C0-FC68-0183-F40ADE0B5499}"/>
              </a:ext>
            </a:extLst>
          </p:cNvPr>
          <p:cNvSpPr txBox="1"/>
          <p:nvPr/>
        </p:nvSpPr>
        <p:spPr>
          <a:xfrm>
            <a:off x="2503714" y="532311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70442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booksforthewise.com/wp-content/uploads/2016/02/henry-ford-quote-whether-you-think-you-can-or-think-you-can_t-you_re-right.png">
            <a:extLst>
              <a:ext uri="{FF2B5EF4-FFF2-40B4-BE49-F238E27FC236}">
                <a16:creationId xmlns:a16="http://schemas.microsoft.com/office/drawing/2014/main" id="{9E791231-FD3B-4887-8A4E-E3A8812CF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420" y="1376654"/>
            <a:ext cx="5834171" cy="41046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9B5AE13E-68E5-4446-9E10-BBEDFA82E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301" y="2703698"/>
            <a:ext cx="4951227" cy="145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Optimism &amp;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Positive thinking</a:t>
            </a:r>
          </a:p>
        </p:txBody>
      </p:sp>
    </p:spTree>
    <p:extLst>
      <p:ext uri="{BB962C8B-B14F-4D97-AF65-F5344CB8AC3E}">
        <p14:creationId xmlns:p14="http://schemas.microsoft.com/office/powerpoint/2010/main" val="85305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A84B0-A5E2-414A-AC39-7D928FC4AB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1164301"/>
            <a:ext cx="6289303" cy="3910117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AC20B430-5D08-4506-BE9D-507E8F69F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745" y="2543077"/>
            <a:ext cx="3864656" cy="101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C2AF5-2F8D-6071-3DC6-7364773089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1204494"/>
            <a:ext cx="6289303" cy="39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87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Image result for idea researcg">
            <a:extLst>
              <a:ext uri="{FF2B5EF4-FFF2-40B4-BE49-F238E27FC236}">
                <a16:creationId xmlns:a16="http://schemas.microsoft.com/office/drawing/2014/main" id="{8BD54A6E-EA08-4CA0-B864-DFF8D75D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81" r="8269"/>
          <a:stretch/>
        </p:blipFill>
        <p:spPr bwMode="auto">
          <a:xfrm>
            <a:off x="1058249" y="2313120"/>
            <a:ext cx="3594138" cy="359413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D0BE797A-D45C-4011-8D45-12507FB88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58" b="-4"/>
          <a:stretch/>
        </p:blipFill>
        <p:spPr bwMode="auto">
          <a:xfrm>
            <a:off x="5376883" y="2313121"/>
            <a:ext cx="3594138" cy="359413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265AF-8516-1E36-A521-BF5F0D3894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29" r="7973"/>
          <a:stretch/>
        </p:blipFill>
        <p:spPr>
          <a:xfrm>
            <a:off x="9143999" y="316843"/>
            <a:ext cx="2589131" cy="253689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493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7CA87A1-D5CC-466C-BAD5-E551AFBCA05A}"/>
              </a:ext>
            </a:extLst>
          </p:cNvPr>
          <p:cNvSpPr/>
          <p:nvPr/>
        </p:nvSpPr>
        <p:spPr>
          <a:xfrm>
            <a:off x="2319250" y="1185705"/>
            <a:ext cx="7698957" cy="4587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879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shot 2017-11-24 at 15.03.3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7910" y="86060"/>
            <a:ext cx="8996179" cy="66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9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017" y="1522260"/>
            <a:ext cx="4620664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8492" y="1522260"/>
            <a:ext cx="490982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E72CCF-848C-834B-A991-F81FA72C4D3A}"/>
              </a:ext>
            </a:extLst>
          </p:cNvPr>
          <p:cNvSpPr txBox="1"/>
          <p:nvPr/>
        </p:nvSpPr>
        <p:spPr>
          <a:xfrm>
            <a:off x="2158219" y="379777"/>
            <a:ext cx="852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>
                <a:solidFill>
                  <a:schemeClr val="accent4">
                    <a:lumMod val="75000"/>
                  </a:schemeClr>
                </a:solidFill>
              </a:rPr>
              <a:t>VALUE PROPOSITION CANVAS (see excel file sheet 2 too)</a:t>
            </a:r>
          </a:p>
          <a:p>
            <a:pPr algn="ctr"/>
            <a:r>
              <a:rPr lang="en-US" noProof="0" dirty="0">
                <a:solidFill>
                  <a:schemeClr val="accent4">
                    <a:lumMod val="75000"/>
                  </a:schemeClr>
                </a:solidFill>
              </a:rPr>
              <a:t>Tool that helps you design your product or services that customers actually want</a:t>
            </a:r>
          </a:p>
        </p:txBody>
      </p:sp>
    </p:spTree>
    <p:extLst>
      <p:ext uri="{BB962C8B-B14F-4D97-AF65-F5344CB8AC3E}">
        <p14:creationId xmlns:p14="http://schemas.microsoft.com/office/powerpoint/2010/main" val="380659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shot 2017-11-24 at 15.11.0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385" y="1460939"/>
            <a:ext cx="2722648" cy="3613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6C66C-2725-614F-B86B-0D96BF934805}"/>
              </a:ext>
            </a:extLst>
          </p:cNvPr>
          <p:cNvSpPr txBox="1"/>
          <p:nvPr/>
        </p:nvSpPr>
        <p:spPr>
          <a:xfrm>
            <a:off x="2505536" y="1270545"/>
            <a:ext cx="2486386" cy="361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noProof="0" dirty="0">
                <a:solidFill>
                  <a:schemeClr val="accent4">
                    <a:lumMod val="75000"/>
                  </a:schemeClr>
                </a:solidFill>
              </a:rPr>
              <a:t>Buyers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noProof="0" dirty="0">
                <a:solidFill>
                  <a:schemeClr val="accent4">
                    <a:lumMod val="75000"/>
                  </a:schemeClr>
                </a:solidFill>
              </a:rPr>
              <a:t>Users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noProof="0" dirty="0">
                <a:solidFill>
                  <a:schemeClr val="accent4">
                    <a:lumMod val="75000"/>
                  </a:schemeClr>
                </a:solidFill>
              </a:rPr>
              <a:t>Resellers </a:t>
            </a:r>
          </a:p>
        </p:txBody>
      </p:sp>
    </p:spTree>
    <p:extLst>
      <p:ext uri="{BB962C8B-B14F-4D97-AF65-F5344CB8AC3E}">
        <p14:creationId xmlns:p14="http://schemas.microsoft.com/office/powerpoint/2010/main" val="344937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957" y="301518"/>
            <a:ext cx="8494999" cy="62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453" y="883963"/>
            <a:ext cx="7524220" cy="55644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E2DB6-CA2A-8641-BDA0-C6C814EAA0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95" y="1038856"/>
            <a:ext cx="4130061" cy="35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44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BF15EA-5BC8-3995-B1E1-D36789FA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69" y="20781"/>
            <a:ext cx="9918766" cy="67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1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CCF5A-74FE-8B32-42CC-8D01A0322D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74"/>
          <a:stretch/>
        </p:blipFill>
        <p:spPr>
          <a:xfrm>
            <a:off x="2069961" y="458776"/>
            <a:ext cx="8104426" cy="61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61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o is Your IDEAL CLIENT? | iGotPro Community">
            <a:extLst>
              <a:ext uri="{FF2B5EF4-FFF2-40B4-BE49-F238E27FC236}">
                <a16:creationId xmlns:a16="http://schemas.microsoft.com/office/drawing/2014/main" id="{EAE0DC5F-4506-3244-AB7A-29C5161D9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6428" y="3543300"/>
            <a:ext cx="4274870" cy="257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FD5783-EFCE-5A4C-8EDB-B4A318C0BCCC}"/>
              </a:ext>
            </a:extLst>
          </p:cNvPr>
          <p:cNvSpPr/>
          <p:nvPr/>
        </p:nvSpPr>
        <p:spPr>
          <a:xfrm>
            <a:off x="966952" y="692363"/>
            <a:ext cx="10854346" cy="624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 is your target customer? Get into the customer's mind, resonate and empathize</a:t>
            </a:r>
            <a:endParaRPr lang="en-US" sz="2000" b="1" noProof="0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D9CAC-3545-1740-B165-DE1352C9FA19}"/>
              </a:ext>
            </a:extLst>
          </p:cNvPr>
          <p:cNvSpPr txBox="1"/>
          <p:nvPr/>
        </p:nvSpPr>
        <p:spPr>
          <a:xfrm>
            <a:off x="289334" y="1801353"/>
            <a:ext cx="10439076" cy="3701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old are they? What is their gender? Where do they live? What do they do for 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much money do they make? Is family important to them? What do they do for fun?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type of TV shows or media do they watch/consume?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their hopes, dreams, and aspirations?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most important to them? What makes them happy?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makes them frustrated?</a:t>
            </a:r>
            <a:endParaRPr lang="en-US" sz="2000" noProof="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4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A213D-C110-1FE0-287A-A9823A62B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85066-668C-4D6D-2BF1-AE40D9A92B48}"/>
              </a:ext>
            </a:extLst>
          </p:cNvPr>
          <p:cNvSpPr txBox="1"/>
          <p:nvPr/>
        </p:nvSpPr>
        <p:spPr>
          <a:xfrm>
            <a:off x="1115367" y="1288734"/>
            <a:ext cx="10661301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People buy  with emotions, then justify with logic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Sell the transformation, not the product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It’s easier to sell an offer that solves a pain than one fulfilling a desire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Your product / service should meet demand, not try to create it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Sales is many times about listening</a:t>
            </a:r>
          </a:p>
        </p:txBody>
      </p:sp>
    </p:spTree>
    <p:extLst>
      <p:ext uri="{BB962C8B-B14F-4D97-AF65-F5344CB8AC3E}">
        <p14:creationId xmlns:p14="http://schemas.microsoft.com/office/powerpoint/2010/main" val="1156120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splay in a store&#10;&#10;Description automatically generated">
            <a:extLst>
              <a:ext uri="{FF2B5EF4-FFF2-40B4-BE49-F238E27FC236}">
                <a16:creationId xmlns:a16="http://schemas.microsoft.com/office/drawing/2014/main" id="{9F8C13E4-817F-7B41-8700-A39C56B5A2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67" y="1103209"/>
            <a:ext cx="6856298" cy="4999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32852-8A9D-EE4C-B700-05B4836B5BB4}"/>
              </a:ext>
            </a:extLst>
          </p:cNvPr>
          <p:cNvSpPr txBox="1"/>
          <p:nvPr/>
        </p:nvSpPr>
        <p:spPr>
          <a:xfrm>
            <a:off x="7776754" y="1063964"/>
            <a:ext cx="37149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noProof="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b="1" noProof="0" dirty="0">
                <a:solidFill>
                  <a:schemeClr val="accent4">
                    <a:lumMod val="75000"/>
                  </a:schemeClr>
                </a:solidFill>
              </a:rPr>
              <a:t>Competition</a:t>
            </a:r>
          </a:p>
          <a:p>
            <a:r>
              <a:rPr lang="en-US" noProof="0" dirty="0">
                <a:solidFill>
                  <a:schemeClr val="accent4">
                    <a:lumMod val="75000"/>
                  </a:schemeClr>
                </a:solidFill>
              </a:rPr>
              <a:t>Offer similar products or services, possibly in the same way or possibly in a different way. </a:t>
            </a:r>
          </a:p>
          <a:p>
            <a:endParaRPr lang="en-US" noProof="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b="1" noProof="0" dirty="0">
                <a:solidFill>
                  <a:schemeClr val="accent4">
                    <a:lumMod val="75000"/>
                  </a:schemeClr>
                </a:solidFill>
              </a:rPr>
              <a:t>Substitute</a:t>
            </a:r>
          </a:p>
          <a:p>
            <a:r>
              <a:rPr lang="en-US" noProof="0" dirty="0">
                <a:solidFill>
                  <a:schemeClr val="accent4">
                    <a:lumMod val="75000"/>
                  </a:schemeClr>
                </a:solidFill>
              </a:rPr>
              <a:t>Offer products or services different from ours that solve the same problem.</a:t>
            </a:r>
          </a:p>
          <a:p>
            <a:endParaRPr lang="en-US" noProof="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b="1" noProof="0" dirty="0">
                <a:solidFill>
                  <a:schemeClr val="accent4">
                    <a:lumMod val="75000"/>
                  </a:schemeClr>
                </a:solidFill>
              </a:rPr>
              <a:t>Non-Consumption</a:t>
            </a:r>
          </a:p>
          <a:p>
            <a:r>
              <a:rPr lang="en-US" noProof="0" dirty="0">
                <a:solidFill>
                  <a:schemeClr val="accent4">
                    <a:lumMod val="75000"/>
                  </a:schemeClr>
                </a:solidFill>
              </a:rPr>
              <a:t>The customer solves the problem without resorting to competition or substitutes.</a:t>
            </a:r>
          </a:p>
          <a:p>
            <a:endParaRPr lang="en-US" b="1" noProof="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b="1" noProof="0" dirty="0" err="1">
                <a:solidFill>
                  <a:schemeClr val="accent4">
                    <a:lumMod val="75000"/>
                  </a:schemeClr>
                </a:solidFill>
              </a:rPr>
              <a:t>Exemple</a:t>
            </a:r>
            <a:r>
              <a:rPr lang="en-US" b="1" noProof="0" dirty="0">
                <a:solidFill>
                  <a:schemeClr val="accent4">
                    <a:lumMod val="75000"/>
                  </a:schemeClr>
                </a:solidFill>
              </a:rPr>
              <a:t>: Taxi</a:t>
            </a:r>
          </a:p>
          <a:p>
            <a:endParaRPr lang="en-US" noProof="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621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shot 2017-11-24 at 15.19.4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439" y="162089"/>
            <a:ext cx="9417537" cy="65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0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DE3A730-4FD8-1740-87E0-E08C6D7A20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" y="0"/>
            <a:ext cx="11292840" cy="66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75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shot 2017-11-24 at 15.25.4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93" y="-4344"/>
            <a:ext cx="9631507" cy="66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44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948" y="441727"/>
            <a:ext cx="91761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From idea, product and market to the business model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99F57-4BCB-B34B-9EF7-31DAF0E962C4}"/>
              </a:ext>
            </a:extLst>
          </p:cNvPr>
          <p:cNvSpPr/>
          <p:nvPr/>
        </p:nvSpPr>
        <p:spPr>
          <a:xfrm>
            <a:off x="914401" y="2992450"/>
            <a:ext cx="10761784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What is a Business Model?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 the method by which a company creates, delivers and receives value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answers the question “how?”</a:t>
            </a:r>
          </a:p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A representation of the business plan / organization through which it makes a profit.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63DF3-1313-E64B-7D0F-A21D09EAA7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0762" y="1366575"/>
            <a:ext cx="2965438" cy="22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79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02" y="1357460"/>
            <a:ext cx="6916446" cy="4458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0B6BFC-F764-CF47-8402-3D7D5C52CFBA}"/>
              </a:ext>
            </a:extLst>
          </p:cNvPr>
          <p:cNvSpPr txBox="1"/>
          <p:nvPr/>
        </p:nvSpPr>
        <p:spPr>
          <a:xfrm>
            <a:off x="8114306" y="484443"/>
            <a:ext cx="3808671" cy="5889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1856</a:t>
            </a:r>
          </a:p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Avg income was $ 500 / year</a:t>
            </a:r>
          </a:p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Sewing machine price: $ 125</a:t>
            </a:r>
          </a:p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Sales in 1857: 3x </a:t>
            </a:r>
          </a:p>
          <a:p>
            <a:pPr>
              <a:lnSpc>
                <a:spcPct val="2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Options: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$ down $ a week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Free upgrade for Singer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Buy-back other machines</a:t>
            </a:r>
          </a:p>
        </p:txBody>
      </p:sp>
    </p:spTree>
    <p:extLst>
      <p:ext uri="{BB962C8B-B14F-4D97-AF65-F5344CB8AC3E}">
        <p14:creationId xmlns:p14="http://schemas.microsoft.com/office/powerpoint/2010/main" val="150663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>
            <a:extLst>
              <a:ext uri="{FF2B5EF4-FFF2-40B4-BE49-F238E27FC236}">
                <a16:creationId xmlns:a16="http://schemas.microsoft.com/office/drawing/2014/main" id="{9A0F27CB-B8A8-4211-ADB5-0184CC28B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84" y="1737780"/>
            <a:ext cx="6934753" cy="452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i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“The capacity and willingness to develop, organize and manage a business venture along with any of its risks in order to make a profit. The most obvious example of entrepreneurship is the starting of new businesses.”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i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 An entrepreneur is an intermediary between capital and labor.”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 i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i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“An entrepreneur is a person who is willing and able to convert an idea or invention into a successful business.”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 i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i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“An entrepreneur is someone who organizes a business venture and assumes the risk for it.”  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 i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i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“An entrepreneur is a person who has possession of a new enterprise, venture or idea, and assumes significant accountability for the inherent risks.”</a:t>
            </a:r>
            <a:endParaRPr lang="en-US" sz="2539" noProof="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D8B5C4C5-B815-42DB-9888-A4BF52D64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770" y="742576"/>
            <a:ext cx="33536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Entrepreneurship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640797-CD7D-4850-BCF0-628278D87E84}"/>
              </a:ext>
            </a:extLst>
          </p:cNvPr>
          <p:cNvSpPr/>
          <p:nvPr/>
        </p:nvSpPr>
        <p:spPr>
          <a:xfrm>
            <a:off x="7807567" y="1633404"/>
            <a:ext cx="4052835" cy="473712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lang="en-US" noProof="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30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1969" y="944545"/>
            <a:ext cx="2873829" cy="3858567"/>
          </a:xfrm>
          <a:prstGeom prst="rect">
            <a:avLst/>
          </a:prstGeom>
        </p:spPr>
      </p:pic>
      <p:pic>
        <p:nvPicPr>
          <p:cNvPr id="1028" name="Picture 4" descr="What a collector discovered about Gillette's razor blade scam">
            <a:extLst>
              <a:ext uri="{FF2B5EF4-FFF2-40B4-BE49-F238E27FC236}">
                <a16:creationId xmlns:a16="http://schemas.microsoft.com/office/drawing/2014/main" id="{02AC92B8-77A5-CD4F-8199-402732DEC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06901">
            <a:off x="4282488" y="2014627"/>
            <a:ext cx="3821896" cy="190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ci pentru tuns / barbierit, maner metalic, model BM03 - eMAG.ro">
            <a:extLst>
              <a:ext uri="{FF2B5EF4-FFF2-40B4-BE49-F238E27FC236}">
                <a16:creationId xmlns:a16="http://schemas.microsoft.com/office/drawing/2014/main" id="{41EAF9CE-4AB8-A94C-8736-473426C91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053" y="1709101"/>
            <a:ext cx="2905010" cy="290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09454E-0B06-2C4A-A370-26C69A7C04EB}"/>
              </a:ext>
            </a:extLst>
          </p:cNvPr>
          <p:cNvSpPr txBox="1"/>
          <p:nvPr/>
        </p:nvSpPr>
        <p:spPr>
          <a:xfrm>
            <a:off x="1283715" y="5601671"/>
            <a:ext cx="98194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invest in a base by selling a product at low prices, then sell a related product at high prices to recoup your previous investment.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28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96" t="9290" r="2494" b="11060"/>
          <a:stretch/>
        </p:blipFill>
        <p:spPr>
          <a:xfrm>
            <a:off x="602901" y="401934"/>
            <a:ext cx="5707269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3E1C-507B-D748-9FCB-9BCFFBBD5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661" y="3054561"/>
            <a:ext cx="5423598" cy="34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9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346" y="139916"/>
            <a:ext cx="9476593" cy="65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35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94" y="264448"/>
            <a:ext cx="69347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Business Model Canvas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898B120-A7DD-4ADF-2075-0808C08EE504}"/>
              </a:ext>
            </a:extLst>
          </p:cNvPr>
          <p:cNvSpPr/>
          <p:nvPr/>
        </p:nvSpPr>
        <p:spPr>
          <a:xfrm>
            <a:off x="642882" y="1161535"/>
            <a:ext cx="11418425" cy="496741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407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590" y="620818"/>
            <a:ext cx="36393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Customer segments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75" name="object 17">
            <a:extLst>
              <a:ext uri="{FF2B5EF4-FFF2-40B4-BE49-F238E27FC236}">
                <a16:creationId xmlns:a16="http://schemas.microsoft.com/office/drawing/2014/main" id="{0E1F4D6F-F60E-4911-BF40-720D0D55C57A}"/>
              </a:ext>
            </a:extLst>
          </p:cNvPr>
          <p:cNvSpPr/>
          <p:nvPr/>
        </p:nvSpPr>
        <p:spPr>
          <a:xfrm>
            <a:off x="1950719" y="9101102"/>
            <a:ext cx="1625600" cy="2540"/>
          </a:xfrm>
          <a:custGeom>
            <a:avLst/>
            <a:gdLst/>
            <a:ahLst/>
            <a:cxnLst/>
            <a:rect l="l" t="t" r="r" b="b"/>
            <a:pathLst>
              <a:path w="1625600" h="2540">
                <a:moveTo>
                  <a:pt x="0" y="2261"/>
                </a:moveTo>
                <a:lnTo>
                  <a:pt x="1625589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6" name="object 18">
            <a:extLst>
              <a:ext uri="{FF2B5EF4-FFF2-40B4-BE49-F238E27FC236}">
                <a16:creationId xmlns:a16="http://schemas.microsoft.com/office/drawing/2014/main" id="{BF91EE0A-631B-4C5E-AE7D-CFD31DDF0203}"/>
              </a:ext>
            </a:extLst>
          </p:cNvPr>
          <p:cNvSpPr/>
          <p:nvPr/>
        </p:nvSpPr>
        <p:spPr>
          <a:xfrm>
            <a:off x="8886596" y="9101102"/>
            <a:ext cx="1626235" cy="2540"/>
          </a:xfrm>
          <a:custGeom>
            <a:avLst/>
            <a:gdLst/>
            <a:ahLst/>
            <a:cxnLst/>
            <a:rect l="l" t="t" r="r" b="b"/>
            <a:pathLst>
              <a:path w="1626234" h="2540">
                <a:moveTo>
                  <a:pt x="0" y="2261"/>
                </a:moveTo>
                <a:lnTo>
                  <a:pt x="162562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7" name="object 19">
            <a:extLst>
              <a:ext uri="{FF2B5EF4-FFF2-40B4-BE49-F238E27FC236}">
                <a16:creationId xmlns:a16="http://schemas.microsoft.com/office/drawing/2014/main" id="{E19C14DF-4191-4BE3-894D-101B0E5765C6}"/>
              </a:ext>
            </a:extLst>
          </p:cNvPr>
          <p:cNvSpPr/>
          <p:nvPr/>
        </p:nvSpPr>
        <p:spPr>
          <a:xfrm>
            <a:off x="11270832" y="8669868"/>
            <a:ext cx="1300480" cy="2540"/>
          </a:xfrm>
          <a:custGeom>
            <a:avLst/>
            <a:gdLst/>
            <a:ahLst/>
            <a:cxnLst/>
            <a:rect l="l" t="t" r="r" b="b"/>
            <a:pathLst>
              <a:path w="1300479" h="2540">
                <a:moveTo>
                  <a:pt x="0" y="2252"/>
                </a:moveTo>
                <a:lnTo>
                  <a:pt x="1300490" y="0"/>
                </a:lnTo>
              </a:path>
            </a:pathLst>
          </a:custGeom>
          <a:ln w="25399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3ED6E85-DFBB-4B6B-B21B-7308D39AD2DA}"/>
              </a:ext>
            </a:extLst>
          </p:cNvPr>
          <p:cNvSpPr/>
          <p:nvPr/>
        </p:nvSpPr>
        <p:spPr>
          <a:xfrm>
            <a:off x="-140906" y="1837690"/>
            <a:ext cx="12192000" cy="318262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08FCDA70-5CE2-4034-A7F2-761FC6545321}"/>
              </a:ext>
            </a:extLst>
          </p:cNvPr>
          <p:cNvSpPr txBox="1"/>
          <p:nvPr/>
        </p:nvSpPr>
        <p:spPr>
          <a:xfrm>
            <a:off x="853777" y="5254578"/>
            <a:ext cx="10417055" cy="874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pc="-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w</a:t>
            </a:r>
            <a:r>
              <a:rPr lang="en-US" sz="28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hi</a:t>
            </a:r>
            <a:r>
              <a:rPr lang="en-US" sz="2800" b="1" spc="-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h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spc="-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cu</a:t>
            </a:r>
            <a:r>
              <a:rPr lang="en-US" sz="2800" b="1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st</a:t>
            </a:r>
            <a:r>
              <a:rPr lang="en-US" sz="2800" b="1" spc="-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800" b="1" spc="-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me</a:t>
            </a:r>
            <a:r>
              <a:rPr lang="en-US" sz="2800" b="1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b="1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</a:t>
            </a:r>
            <a:r>
              <a:rPr lang="en-US" sz="2800" b="1" spc="-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n</a:t>
            </a:r>
            <a:r>
              <a:rPr lang="en-US" sz="28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d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spc="-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u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se</a:t>
            </a:r>
            <a:r>
              <a:rPr lang="en-US" sz="2800" b="1" spc="-4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b="1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</a:t>
            </a:r>
            <a:r>
              <a:rPr lang="en-US" sz="2800" b="1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spc="-5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y</a:t>
            </a:r>
            <a:r>
              <a:rPr lang="en-US" sz="2800" b="1" spc="-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8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u</a:t>
            </a:r>
            <a:r>
              <a:rPr lang="en-US" sz="28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se</a:t>
            </a:r>
            <a:r>
              <a:rPr lang="en-US" sz="2800" b="1" spc="2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vin</a:t>
            </a:r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g?</a:t>
            </a:r>
            <a:endParaRPr lang="en-US" sz="28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An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800" spc="-6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spc="-7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g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ani</a:t>
            </a:r>
            <a:r>
              <a:rPr lang="en-US" sz="2800" spc="-5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z</a:t>
            </a:r>
            <a:r>
              <a:rPr lang="en-US" sz="2800" spc="-3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tion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spc="1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v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on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800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v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800" spc="-8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al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Cu</a:t>
            </a:r>
            <a:r>
              <a:rPr lang="en-US" sz="2800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mer</a:t>
            </a:r>
            <a:r>
              <a:rPr lang="en-US" sz="28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egme</a:t>
            </a:r>
            <a:r>
              <a:rPr lang="en-US" sz="2800" spc="-3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n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800" spc="-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8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7296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3504" y="496422"/>
            <a:ext cx="33301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Value proposition</a:t>
            </a:r>
          </a:p>
        </p:txBody>
      </p:sp>
      <p:sp>
        <p:nvSpPr>
          <p:cNvPr id="75" name="object 17">
            <a:extLst>
              <a:ext uri="{FF2B5EF4-FFF2-40B4-BE49-F238E27FC236}">
                <a16:creationId xmlns:a16="http://schemas.microsoft.com/office/drawing/2014/main" id="{0E1F4D6F-F60E-4911-BF40-720D0D55C57A}"/>
              </a:ext>
            </a:extLst>
          </p:cNvPr>
          <p:cNvSpPr/>
          <p:nvPr/>
        </p:nvSpPr>
        <p:spPr>
          <a:xfrm>
            <a:off x="1950719" y="9101102"/>
            <a:ext cx="1625600" cy="2540"/>
          </a:xfrm>
          <a:custGeom>
            <a:avLst/>
            <a:gdLst/>
            <a:ahLst/>
            <a:cxnLst/>
            <a:rect l="l" t="t" r="r" b="b"/>
            <a:pathLst>
              <a:path w="1625600" h="2540">
                <a:moveTo>
                  <a:pt x="0" y="2261"/>
                </a:moveTo>
                <a:lnTo>
                  <a:pt x="1625589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6" name="object 18">
            <a:extLst>
              <a:ext uri="{FF2B5EF4-FFF2-40B4-BE49-F238E27FC236}">
                <a16:creationId xmlns:a16="http://schemas.microsoft.com/office/drawing/2014/main" id="{BF91EE0A-631B-4C5E-AE7D-CFD31DDF0203}"/>
              </a:ext>
            </a:extLst>
          </p:cNvPr>
          <p:cNvSpPr/>
          <p:nvPr/>
        </p:nvSpPr>
        <p:spPr>
          <a:xfrm>
            <a:off x="8886596" y="9101102"/>
            <a:ext cx="1626235" cy="2540"/>
          </a:xfrm>
          <a:custGeom>
            <a:avLst/>
            <a:gdLst/>
            <a:ahLst/>
            <a:cxnLst/>
            <a:rect l="l" t="t" r="r" b="b"/>
            <a:pathLst>
              <a:path w="1626234" h="2540">
                <a:moveTo>
                  <a:pt x="0" y="2261"/>
                </a:moveTo>
                <a:lnTo>
                  <a:pt x="1625620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7" name="object 19">
            <a:extLst>
              <a:ext uri="{FF2B5EF4-FFF2-40B4-BE49-F238E27FC236}">
                <a16:creationId xmlns:a16="http://schemas.microsoft.com/office/drawing/2014/main" id="{E19C14DF-4191-4BE3-894D-101B0E5765C6}"/>
              </a:ext>
            </a:extLst>
          </p:cNvPr>
          <p:cNvSpPr/>
          <p:nvPr/>
        </p:nvSpPr>
        <p:spPr>
          <a:xfrm>
            <a:off x="11270832" y="8669868"/>
            <a:ext cx="1300480" cy="2540"/>
          </a:xfrm>
          <a:custGeom>
            <a:avLst/>
            <a:gdLst/>
            <a:ahLst/>
            <a:cxnLst/>
            <a:rect l="l" t="t" r="r" b="b"/>
            <a:pathLst>
              <a:path w="1300479" h="2540">
                <a:moveTo>
                  <a:pt x="0" y="2252"/>
                </a:moveTo>
                <a:lnTo>
                  <a:pt x="1300490" y="0"/>
                </a:lnTo>
              </a:path>
            </a:pathLst>
          </a:custGeom>
          <a:ln w="25399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DAC7C68-F2E4-47D8-94A2-69F5A655DAC6}"/>
              </a:ext>
            </a:extLst>
          </p:cNvPr>
          <p:cNvSpPr/>
          <p:nvPr/>
        </p:nvSpPr>
        <p:spPr>
          <a:xfrm>
            <a:off x="-1" y="1574731"/>
            <a:ext cx="12192000" cy="369364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0679E98-1356-4CE2-9A65-36333B9DEE17}"/>
              </a:ext>
            </a:extLst>
          </p:cNvPr>
          <p:cNvSpPr txBox="1"/>
          <p:nvPr/>
        </p:nvSpPr>
        <p:spPr>
          <a:xfrm>
            <a:off x="840422" y="5530085"/>
            <a:ext cx="1051115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We seek to solve customer problems and satisfy customer needs</a:t>
            </a:r>
          </a:p>
          <a:p>
            <a:pPr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with value propositions.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383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201" y="254908"/>
            <a:ext cx="50971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Channels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36F3304-3411-49B8-82D5-102E4BD9E084}"/>
              </a:ext>
            </a:extLst>
          </p:cNvPr>
          <p:cNvSpPr/>
          <p:nvPr/>
        </p:nvSpPr>
        <p:spPr>
          <a:xfrm>
            <a:off x="0" y="975836"/>
            <a:ext cx="12192000" cy="400393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83DC39A8-C1D4-48A6-9A25-72FE0F816FC8}"/>
              </a:ext>
            </a:extLst>
          </p:cNvPr>
          <p:cNvSpPr txBox="1"/>
          <p:nvPr/>
        </p:nvSpPr>
        <p:spPr>
          <a:xfrm>
            <a:off x="220980" y="5177481"/>
            <a:ext cx="1175004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How do you reach each customer segment?</a:t>
            </a:r>
          </a:p>
          <a:p>
            <a:pPr marL="254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Value propositions are delivered to customers through</a:t>
            </a:r>
          </a:p>
          <a:p>
            <a:pPr marL="254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communication, distribution, and sales channels.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517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1708" y="498541"/>
            <a:ext cx="41085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Customer Relationships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E74ECF5-7C21-42FE-BDEA-047D1A9C0F7B}"/>
              </a:ext>
            </a:extLst>
          </p:cNvPr>
          <p:cNvSpPr/>
          <p:nvPr/>
        </p:nvSpPr>
        <p:spPr>
          <a:xfrm>
            <a:off x="1" y="1266491"/>
            <a:ext cx="12191999" cy="369467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42322DF-9B6D-45F4-A7FB-BB6A320450B3}"/>
              </a:ext>
            </a:extLst>
          </p:cNvPr>
          <p:cNvSpPr txBox="1"/>
          <p:nvPr/>
        </p:nvSpPr>
        <p:spPr>
          <a:xfrm>
            <a:off x="930688" y="5391245"/>
            <a:ext cx="1079690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What relationships do you establish with each segment?</a:t>
            </a:r>
          </a:p>
          <a:p>
            <a:pPr marL="127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Customer relationships are established and maintained with each customer segment.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985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570" y="597394"/>
            <a:ext cx="3021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Revenue Streams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697DFE9-CB60-4C03-88F5-747E801CC72B}"/>
              </a:ext>
            </a:extLst>
          </p:cNvPr>
          <p:cNvSpPr/>
          <p:nvPr/>
        </p:nvSpPr>
        <p:spPr>
          <a:xfrm>
            <a:off x="0" y="1816443"/>
            <a:ext cx="12191999" cy="366995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7CC22A0-DBB4-47EF-8C91-EE6E289DB400}"/>
              </a:ext>
            </a:extLst>
          </p:cNvPr>
          <p:cNvSpPr txBox="1"/>
          <p:nvPr/>
        </p:nvSpPr>
        <p:spPr>
          <a:xfrm>
            <a:off x="654558" y="5692030"/>
            <a:ext cx="1102077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What are customers really willing to pay for? How?</a:t>
            </a:r>
          </a:p>
          <a:p>
            <a:pPr marL="254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Revenue streams result from successfully delivering value propositions to customers.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359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39" y="572681"/>
            <a:ext cx="26381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Key Resources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C023D57-80DB-43FB-A6DC-40B3014E4C12}"/>
              </a:ext>
            </a:extLst>
          </p:cNvPr>
          <p:cNvSpPr/>
          <p:nvPr/>
        </p:nvSpPr>
        <p:spPr>
          <a:xfrm>
            <a:off x="0" y="1717589"/>
            <a:ext cx="12192000" cy="373676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BA7357D-9727-4637-8B91-AC5122FC6578}"/>
              </a:ext>
            </a:extLst>
          </p:cNvPr>
          <p:cNvSpPr txBox="1"/>
          <p:nvPr/>
        </p:nvSpPr>
        <p:spPr>
          <a:xfrm>
            <a:off x="194518" y="5601101"/>
            <a:ext cx="1185037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What resources are at the heart of your business model?</a:t>
            </a:r>
          </a:p>
          <a:p>
            <a:pPr marL="635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Key resources are needed to provide and deliver the elements described above...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9003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E54BB-74A7-41F7-AB3F-634F7F29F9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10" y="2147603"/>
            <a:ext cx="4890007" cy="2804975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61468D89-8789-4A9E-85B8-81E434F25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5826" y="2965308"/>
            <a:ext cx="3170074" cy="92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168647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361" y="520374"/>
            <a:ext cx="25392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Key Activities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0D8DE6F0-97C9-41C2-9551-7C8755067F83}"/>
              </a:ext>
            </a:extLst>
          </p:cNvPr>
          <p:cNvSpPr/>
          <p:nvPr/>
        </p:nvSpPr>
        <p:spPr>
          <a:xfrm>
            <a:off x="0" y="1828800"/>
            <a:ext cx="12191999" cy="377016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73E3866-E6C1-3249-896F-CED0A08A09DD}"/>
              </a:ext>
            </a:extLst>
          </p:cNvPr>
          <p:cNvSpPr txBox="1"/>
          <p:nvPr/>
        </p:nvSpPr>
        <p:spPr>
          <a:xfrm>
            <a:off x="297238" y="5719542"/>
            <a:ext cx="1175829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What activities need to be performed in order to perform well in your business?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89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822" y="531479"/>
            <a:ext cx="223035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Key Partners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EF6DD7A-22DF-4B13-A33B-9B502FBC0632}"/>
              </a:ext>
            </a:extLst>
          </p:cNvPr>
          <p:cNvSpPr/>
          <p:nvPr/>
        </p:nvSpPr>
        <p:spPr>
          <a:xfrm>
            <a:off x="110490" y="1779373"/>
            <a:ext cx="12192000" cy="362053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DEAF60C-6AF4-4DF5-B811-7029A4C6B6EC}"/>
              </a:ext>
            </a:extLst>
          </p:cNvPr>
          <p:cNvSpPr txBox="1"/>
          <p:nvPr/>
        </p:nvSpPr>
        <p:spPr>
          <a:xfrm>
            <a:off x="110490" y="5587857"/>
            <a:ext cx="1197102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Which partners and suppliers add value to your model?</a:t>
            </a:r>
          </a:p>
          <a:p>
            <a:pPr marL="1270" algn="ctr">
              <a:lnSpc>
                <a:spcPct val="100000"/>
              </a:lnSpc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</a:rPr>
              <a:t>Some activities are outsourced, and some resources are purchased from outside the company.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195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1483524C-8F7C-4DFC-93E9-AE2BDCCAC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40" y="445145"/>
            <a:ext cx="25887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 Bold" charset="0"/>
                <a:sym typeface="Arial Bold" charset="0"/>
              </a:rPr>
              <a:t>Cost Structure</a:t>
            </a:r>
            <a:endParaRPr lang="en-US" sz="2800" b="1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Arial Bold" pitchFamily="34" charset="0"/>
              <a:sym typeface="Arial Bold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99026B5-2047-4CAC-A6E3-7D8A35558A08}"/>
              </a:ext>
            </a:extLst>
          </p:cNvPr>
          <p:cNvSpPr/>
          <p:nvPr/>
        </p:nvSpPr>
        <p:spPr>
          <a:xfrm>
            <a:off x="0" y="1902941"/>
            <a:ext cx="12192000" cy="375842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419"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A5A994D-44F5-4332-976F-B1E3115F273F}"/>
              </a:ext>
            </a:extLst>
          </p:cNvPr>
          <p:cNvSpPr txBox="1"/>
          <p:nvPr/>
        </p:nvSpPr>
        <p:spPr>
          <a:xfrm>
            <a:off x="1373187" y="5661367"/>
            <a:ext cx="9445625" cy="751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lang="en-US" sz="24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W</a:t>
            </a:r>
            <a:r>
              <a:rPr lang="en-US" sz="24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h</a:t>
            </a:r>
            <a:r>
              <a:rPr lang="en-US" sz="2400" b="1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a</a:t>
            </a:r>
            <a:r>
              <a:rPr lang="en-US" sz="2400" b="1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4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b="1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is</a:t>
            </a:r>
            <a:r>
              <a:rPr lang="en-US" sz="24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the</a:t>
            </a:r>
            <a:r>
              <a:rPr lang="en-US" sz="2400" b="1" spc="-7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b="1" spc="-3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4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sulting</a:t>
            </a:r>
            <a:r>
              <a:rPr lang="en-US" sz="2400" b="1" spc="-7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co</a:t>
            </a:r>
            <a:r>
              <a:rPr lang="en-US" sz="2400" b="1" spc="-5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400" b="1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400" b="1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b="1" spc="-5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400" b="1" spc="-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4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ruc</a:t>
            </a:r>
            <a:r>
              <a:rPr lang="en-US" sz="2400" b="1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tu</a:t>
            </a:r>
            <a:r>
              <a:rPr lang="en-US" sz="2400" b="1" spc="-5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400" b="1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e?</a:t>
            </a:r>
            <a:endParaRPr lang="en-US" sz="2400" noProof="0" dirty="0">
              <a:solidFill>
                <a:schemeClr val="accent4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Th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busin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ss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spc="-3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m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od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l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l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eme</a:t>
            </a:r>
            <a:r>
              <a:rPr lang="en-US" sz="2400" spc="-3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n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ts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spc="-6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sul</a:t>
            </a:r>
            <a:r>
              <a:rPr lang="en-US" sz="2400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in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th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spc="-4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o</a:t>
            </a:r>
            <a:r>
              <a:rPr lang="en-US" sz="2400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400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</a:t>
            </a:r>
            <a:r>
              <a:rPr lang="en-US" sz="2400" spc="-8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/>
              </a:rPr>
              <a:t> </a:t>
            </a:r>
            <a:r>
              <a:rPr lang="en-US" sz="2400" spc="-4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s</a:t>
            </a:r>
            <a:r>
              <a:rPr lang="en-US" sz="2400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tr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u</a:t>
            </a:r>
            <a:r>
              <a:rPr lang="en-US" sz="2400" spc="-15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c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tu</a:t>
            </a:r>
            <a:r>
              <a:rPr lang="en-US" sz="2400" spc="-6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r</a:t>
            </a:r>
            <a:r>
              <a:rPr lang="en-US" sz="2400" spc="-2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e</a:t>
            </a:r>
            <a:r>
              <a:rPr lang="en-US" sz="2400" noProof="0" dirty="0">
                <a:solidFill>
                  <a:schemeClr val="accent4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3389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B02F92A-26ED-48F9-81C7-387E778D9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9427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5">
            <a:extLst>
              <a:ext uri="{FF2B5EF4-FFF2-40B4-BE49-F238E27FC236}">
                <a16:creationId xmlns:a16="http://schemas.microsoft.com/office/drawing/2014/main" id="{0210913C-563E-4321-8E13-D9D24B08A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720" y="5571979"/>
            <a:ext cx="3032366" cy="59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lvl="1">
              <a:buClr>
                <a:srgbClr val="009900"/>
              </a:buClr>
              <a:buSzPct val="150000"/>
            </a:pPr>
            <a:r>
              <a:rPr lang="en-US" sz="3264" noProof="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5155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126" y="2549810"/>
            <a:ext cx="4310584" cy="17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Creativity &amp; Intelligence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FF2BF-B06E-4C33-9577-CA6D55DDF0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559" y="1770849"/>
            <a:ext cx="3649288" cy="36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2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282" y="2847178"/>
            <a:ext cx="5260163" cy="17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Business/ Field</a:t>
            </a:r>
          </a:p>
          <a:p>
            <a:pPr marL="0" indent="0" algn="just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experience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45ADA-3BAF-45DF-A440-84D73102D0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666" y="888333"/>
            <a:ext cx="1956471" cy="1323063"/>
          </a:xfrm>
          <a:prstGeom prst="rect">
            <a:avLst/>
          </a:prstGeom>
        </p:spPr>
      </p:pic>
      <p:pic>
        <p:nvPicPr>
          <p:cNvPr id="3" name="Picture 2" descr="A pizza being baked in a stone oven&#10;&#10;Description automatically generated">
            <a:extLst>
              <a:ext uri="{FF2B5EF4-FFF2-40B4-BE49-F238E27FC236}">
                <a16:creationId xmlns:a16="http://schemas.microsoft.com/office/drawing/2014/main" id="{CCAE7DD8-EF4D-3C48-F964-6E04F385C5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555" y="3233236"/>
            <a:ext cx="3360695" cy="22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2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>
            <a:extLst>
              <a:ext uri="{FF2B5EF4-FFF2-40B4-BE49-F238E27FC236}">
                <a16:creationId xmlns:a16="http://schemas.microsoft.com/office/drawing/2014/main" id="{9A0F27CB-B8A8-4211-ADB5-0184CC28B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140" y="1907105"/>
            <a:ext cx="5283395" cy="132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Persistence 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&amp; Determination</a:t>
            </a:r>
          </a:p>
        </p:txBody>
      </p:sp>
      <p:pic>
        <p:nvPicPr>
          <p:cNvPr id="2050" name="Picture 2" descr="Image result for comfort zone challenge png">
            <a:extLst>
              <a:ext uri="{FF2B5EF4-FFF2-40B4-BE49-F238E27FC236}">
                <a16:creationId xmlns:a16="http://schemas.microsoft.com/office/drawing/2014/main" id="{3F6C9E08-E527-40ED-A386-398675ACF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5656" y="4059534"/>
            <a:ext cx="1685429" cy="19143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9C72AE-5308-4D50-8CA2-72AB1CAA12ED}"/>
              </a:ext>
            </a:extLst>
          </p:cNvPr>
          <p:cNvSpPr/>
          <p:nvPr/>
        </p:nvSpPr>
        <p:spPr bwMode="auto">
          <a:xfrm>
            <a:off x="8889084" y="5187423"/>
            <a:ext cx="1184083" cy="27520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pic>
        <p:nvPicPr>
          <p:cNvPr id="3078" name="Picture 6" descr="Image result for success is the ability no loss churchill">
            <a:extLst>
              <a:ext uri="{FF2B5EF4-FFF2-40B4-BE49-F238E27FC236}">
                <a16:creationId xmlns:a16="http://schemas.microsoft.com/office/drawing/2014/main" id="{8CA1E909-27A2-4943-9B79-3771489E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997" y="1686453"/>
            <a:ext cx="4674534" cy="35009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27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4506" y="2715917"/>
            <a:ext cx="3785191" cy="157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Charisma &amp; </a:t>
            </a:r>
          </a:p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Persuasion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38B7980A-D939-4703-A16D-1FF8AFDD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787" y="543694"/>
            <a:ext cx="5260587" cy="29590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improve social skills">
            <a:extLst>
              <a:ext uri="{FF2B5EF4-FFF2-40B4-BE49-F238E27FC236}">
                <a16:creationId xmlns:a16="http://schemas.microsoft.com/office/drawing/2014/main" id="{A2455E49-281F-4406-8AB5-D1423CEE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7" y="3357564"/>
            <a:ext cx="5253437" cy="29567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2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4844F2B-C134-454D-A590-0FDF8635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6898" y="3042252"/>
            <a:ext cx="4287794" cy="77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454" tIns="47727" rIns="95454" bIns="47727">
            <a:spAutoFit/>
          </a:bodyPr>
          <a:lstStyle>
            <a:lvl1pPr marL="342900" indent="-3429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1pPr>
            <a:lvl2pPr marL="484188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2pPr>
            <a:lvl3pPr marL="11430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3pPr>
            <a:lvl4pPr marL="16002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4pPr>
            <a:lvl5pPr marL="2057400" indent="-228600" defTabSz="966788"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Webdings" panose="05030102010509060703" pitchFamily="18" charset="2"/>
              </a:defRPr>
            </a:lvl9pPr>
          </a:lstStyle>
          <a:p>
            <a:pPr marL="0" indent="0" defTabSz="8766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noProof="0" dirty="0">
                <a:solidFill>
                  <a:srgbClr val="92D05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Decision Maker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0628076A-6018-46AC-AED7-2FA01BC3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582" y="1951048"/>
            <a:ext cx="5389418" cy="32336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17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717</Words>
  <Application>Microsoft Macintosh PowerPoint</Application>
  <PresentationFormat>Widescreen</PresentationFormat>
  <Paragraphs>104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Helvetica</vt:lpstr>
      <vt:lpstr>Segoe UI Symbol</vt:lpstr>
      <vt:lpstr>Tahoma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Calin Sahleanu</dc:creator>
  <cp:lastModifiedBy>Adrian Hadarean</cp:lastModifiedBy>
  <cp:revision>9</cp:revision>
  <dcterms:created xsi:type="dcterms:W3CDTF">2023-11-16T11:05:22Z</dcterms:created>
  <dcterms:modified xsi:type="dcterms:W3CDTF">2025-04-01T13:49:45Z</dcterms:modified>
</cp:coreProperties>
</file>